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91" r:id="rId2"/>
    <p:sldId id="313" r:id="rId3"/>
    <p:sldId id="257" r:id="rId4"/>
    <p:sldId id="258" r:id="rId5"/>
    <p:sldId id="259" r:id="rId6"/>
    <p:sldId id="260" r:id="rId7"/>
    <p:sldId id="292" r:id="rId8"/>
    <p:sldId id="261" r:id="rId9"/>
    <p:sldId id="262" r:id="rId10"/>
    <p:sldId id="264" r:id="rId11"/>
    <p:sldId id="265" r:id="rId12"/>
    <p:sldId id="266" r:id="rId13"/>
    <p:sldId id="267" r:id="rId14"/>
    <p:sldId id="293" r:id="rId15"/>
    <p:sldId id="268" r:id="rId16"/>
    <p:sldId id="270" r:id="rId17"/>
    <p:sldId id="272" r:id="rId18"/>
    <p:sldId id="274" r:id="rId19"/>
    <p:sldId id="275" r:id="rId20"/>
    <p:sldId id="276" r:id="rId21"/>
    <p:sldId id="294" r:id="rId22"/>
    <p:sldId id="277" r:id="rId23"/>
    <p:sldId id="295" r:id="rId24"/>
    <p:sldId id="278" r:id="rId25"/>
    <p:sldId id="279" r:id="rId26"/>
    <p:sldId id="280" r:id="rId27"/>
    <p:sldId id="281" r:id="rId28"/>
    <p:sldId id="296" r:id="rId29"/>
    <p:sldId id="282" r:id="rId30"/>
    <p:sldId id="283" r:id="rId31"/>
    <p:sldId id="286" r:id="rId32"/>
    <p:sldId id="287" r:id="rId33"/>
    <p:sldId id="297" r:id="rId34"/>
    <p:sldId id="290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298" r:id="rId50"/>
  </p:sldIdLst>
  <p:sldSz cx="12192000" cy="6858000"/>
  <p:notesSz cx="6797675" cy="9926638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E1BA22D-6BFD-4B2E-A87E-8DE36035A044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3540F99-0986-4353-9A40-DC15102291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259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55332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06928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2364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12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9280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3077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80537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15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83543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16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79811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99468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15954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19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1848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24579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20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07945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21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7139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22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11961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23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822609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24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81717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25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24791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26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20974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27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1718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28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89440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29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586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959181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30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104265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31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6377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32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83401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33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870896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34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283472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35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118470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36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70060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96A8D-A94A-40E1-A8F3-94F90D8917B3}" type="slidenum">
              <a:rPr lang="ar-IQ" smtClean="0"/>
              <a:t>37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743336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38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921487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39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08675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814438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40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66152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41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789750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42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950327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43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41452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44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871441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45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833598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46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451467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47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19573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48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94656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49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0085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8056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59532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31391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86864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0F99-0986-4353-9A40-DC15102291CA}" type="slidenum">
              <a:rPr lang="ar-IQ" smtClean="0"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2426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DE8F-6CC3-465C-A9DC-BB475446ED1F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BCEB-8683-48F8-A1E9-D781143380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240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DE8F-6CC3-465C-A9DC-BB475446ED1F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BCEB-8683-48F8-A1E9-D781143380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8040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DE8F-6CC3-465C-A9DC-BB475446ED1F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BCEB-8683-48F8-A1E9-D781143380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023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DE8F-6CC3-465C-A9DC-BB475446ED1F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BCEB-8683-48F8-A1E9-D781143380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702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DE8F-6CC3-465C-A9DC-BB475446ED1F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BCEB-8683-48F8-A1E9-D781143380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7841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DE8F-6CC3-465C-A9DC-BB475446ED1F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BCEB-8683-48F8-A1E9-D781143380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6951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DE8F-6CC3-465C-A9DC-BB475446ED1F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BCEB-8683-48F8-A1E9-D781143380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807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DE8F-6CC3-465C-A9DC-BB475446ED1F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BCEB-8683-48F8-A1E9-D781143380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420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DE8F-6CC3-465C-A9DC-BB475446ED1F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BCEB-8683-48F8-A1E9-D781143380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222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DE8F-6CC3-465C-A9DC-BB475446ED1F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BCEB-8683-48F8-A1E9-D781143380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9631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DE8F-6CC3-465C-A9DC-BB475446ED1F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BCEB-8683-48F8-A1E9-D781143380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4077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5DE8F-6CC3-465C-A9DC-BB475446ED1F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2BCEB-8683-48F8-A1E9-D781143380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4512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178" y="342446"/>
            <a:ext cx="10788438" cy="1287822"/>
            <a:chOff x="757269" y="629292"/>
            <a:chExt cx="10788438" cy="1287822"/>
          </a:xfrm>
        </p:grpSpPr>
        <p:sp>
          <p:nvSpPr>
            <p:cNvPr id="3" name="Rectangle 2"/>
            <p:cNvSpPr/>
            <p:nvPr/>
          </p:nvSpPr>
          <p:spPr>
            <a:xfrm>
              <a:off x="1880315" y="629292"/>
              <a:ext cx="8744755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400" b="1" cap="none" spc="0" dirty="0">
                  <a:ln/>
                  <a:solidFill>
                    <a:schemeClr val="accent4">
                      <a:lumMod val="50000"/>
                    </a:schemeClr>
                  </a:solidFill>
                  <a:effectLst/>
                </a:rPr>
                <a:t>UNIVERSITY OF BASRA</a:t>
              </a:r>
            </a:p>
            <a:p>
              <a:pPr algn="ctr"/>
              <a:r>
                <a:rPr lang="en-US" sz="2400" b="1" dirty="0">
                  <a:ln/>
                  <a:solidFill>
                    <a:schemeClr val="accent4">
                      <a:lumMod val="50000"/>
                    </a:schemeClr>
                  </a:solidFill>
                </a:rPr>
                <a:t>COLLEGE OF MEDICINE</a:t>
              </a:r>
            </a:p>
            <a:p>
              <a:pPr algn="ctr"/>
              <a:r>
                <a:rPr lang="en-US" sz="2400" b="1" cap="none" spc="0" dirty="0">
                  <a:ln/>
                  <a:solidFill>
                    <a:schemeClr val="accent4">
                      <a:lumMod val="50000"/>
                    </a:schemeClr>
                  </a:solidFill>
                  <a:effectLst/>
                </a:rPr>
                <a:t>DEPARTMENT OF PATHOLOGY AND FORENSIC</a:t>
              </a:r>
              <a:r>
                <a:rPr lang="en-US" sz="2400" b="1" dirty="0">
                  <a:ln/>
                  <a:solidFill>
                    <a:schemeClr val="accent4">
                      <a:lumMod val="50000"/>
                    </a:schemeClr>
                  </a:solidFill>
                </a:rPr>
                <a:t>  Medicine</a:t>
              </a:r>
              <a:endParaRPr lang="en-US" sz="2400" b="1" cap="none" spc="0" dirty="0">
                <a:ln/>
                <a:solidFill>
                  <a:schemeClr val="accent4">
                    <a:lumMod val="50000"/>
                  </a:schemeClr>
                </a:solidFill>
                <a:effectLst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269" y="725278"/>
              <a:ext cx="1274221" cy="11918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41037" r="41037"/>
            <a:stretch/>
          </p:blipFill>
          <p:spPr>
            <a:xfrm>
              <a:off x="10293617" y="629292"/>
              <a:ext cx="1252090" cy="119183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007041" y="5308332"/>
            <a:ext cx="61511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</a:rPr>
              <a:t>Dr.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</a:rPr>
              <a:t>Ala’a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</a:rPr>
              <a:t>A.Razak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</a:rPr>
              <a:t>Abood</a:t>
            </a:r>
            <a:endParaRPr lang="en-US" sz="4000" b="1" cap="none" spc="0" dirty="0">
              <a:ln/>
              <a:solidFill>
                <a:srgbClr val="FF0000"/>
              </a:solidFill>
              <a:effectLst/>
            </a:endParaRPr>
          </a:p>
          <a:p>
            <a:pPr algn="ctr"/>
            <a:r>
              <a:rPr lang="en-US" sz="3200" b="1" dirty="0">
                <a:ln/>
                <a:solidFill>
                  <a:srgbClr val="FF0000"/>
                </a:solidFill>
              </a:rPr>
              <a:t>Iraqi Board of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Haematopathology</a:t>
            </a:r>
            <a:endParaRPr lang="en-US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310" y="2548390"/>
            <a:ext cx="104047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Normochromic Normocytic </a:t>
            </a:r>
          </a:p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Anaemias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93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1710" y="468189"/>
            <a:ext cx="90732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Hereditary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haemololytic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anemia due to Genetic disorders of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Haemoglobin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72" y="2632363"/>
            <a:ext cx="10390909" cy="411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05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154" y="1855441"/>
            <a:ext cx="114410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These result from the following:</a:t>
            </a:r>
          </a:p>
          <a:p>
            <a:endParaRPr lang="en-US" sz="3600" b="1" dirty="0">
              <a:solidFill>
                <a:srgbClr val="000000"/>
              </a:solidFill>
            </a:endParaRPr>
          </a:p>
          <a:p>
            <a:r>
              <a:rPr lang="en-US" sz="3600" b="1" dirty="0">
                <a:solidFill>
                  <a:srgbClr val="000000"/>
                </a:solidFill>
              </a:rPr>
              <a:t>1 - Synthesis of an abnormal </a:t>
            </a:r>
            <a:r>
              <a:rPr lang="en-US" sz="3600" b="1" dirty="0" err="1">
                <a:solidFill>
                  <a:srgbClr val="000000"/>
                </a:solidFill>
              </a:rPr>
              <a:t>haemoglobin</a:t>
            </a:r>
            <a:r>
              <a:rPr lang="en-US" sz="3600" b="1" dirty="0">
                <a:solidFill>
                  <a:srgbClr val="000000"/>
                </a:solidFill>
              </a:rPr>
              <a:t>: 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(</a:t>
            </a:r>
            <a:r>
              <a:rPr lang="en-US" sz="3200" dirty="0" err="1">
                <a:solidFill>
                  <a:srgbClr val="000000"/>
                </a:solidFill>
              </a:rPr>
              <a:t>Hb</a:t>
            </a:r>
            <a:r>
              <a:rPr lang="en-US" sz="3200" dirty="0">
                <a:solidFill>
                  <a:srgbClr val="000000"/>
                </a:solidFill>
              </a:rPr>
              <a:t> S, </a:t>
            </a:r>
            <a:r>
              <a:rPr lang="en-US" sz="3200" dirty="0" err="1">
                <a:solidFill>
                  <a:srgbClr val="000000"/>
                </a:solidFill>
              </a:rPr>
              <a:t>Hb</a:t>
            </a:r>
            <a:r>
              <a:rPr lang="en-US" sz="3200" dirty="0">
                <a:solidFill>
                  <a:srgbClr val="000000"/>
                </a:solidFill>
              </a:rPr>
              <a:t> C, </a:t>
            </a:r>
            <a:r>
              <a:rPr lang="en-US" sz="3200" dirty="0" err="1">
                <a:solidFill>
                  <a:srgbClr val="000000"/>
                </a:solidFill>
              </a:rPr>
              <a:t>Hb</a:t>
            </a:r>
            <a:r>
              <a:rPr lang="en-US" sz="3200" dirty="0">
                <a:solidFill>
                  <a:srgbClr val="000000"/>
                </a:solidFill>
              </a:rPr>
              <a:t> D )</a:t>
            </a:r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b="1" dirty="0">
                <a:solidFill>
                  <a:srgbClr val="000000"/>
                </a:solidFill>
              </a:rPr>
              <a:t>2 - Reduced rate of synthesis of normal α - or β - globin chains: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(the α - and β - </a:t>
            </a:r>
            <a:r>
              <a:rPr lang="en-US" sz="3200" dirty="0" err="1">
                <a:solidFill>
                  <a:srgbClr val="000000"/>
                </a:solidFill>
              </a:rPr>
              <a:t>thalassaemias</a:t>
            </a:r>
            <a:r>
              <a:rPr lang="en-US" sz="3200" dirty="0">
                <a:solidFill>
                  <a:srgbClr val="000000"/>
                </a:solidFill>
              </a:rPr>
              <a:t>).</a:t>
            </a:r>
            <a:endParaRPr lang="ar-IQ" sz="3200" dirty="0"/>
          </a:p>
        </p:txBody>
      </p:sp>
      <p:sp>
        <p:nvSpPr>
          <p:cNvPr id="3" name="Horizontal Scroll 2"/>
          <p:cNvSpPr/>
          <p:nvPr/>
        </p:nvSpPr>
        <p:spPr>
          <a:xfrm>
            <a:off x="492154" y="318658"/>
            <a:ext cx="9871046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303" y="499905"/>
            <a:ext cx="9196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Haemoglobin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abnormalities: 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508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9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206" y="1373798"/>
            <a:ext cx="11802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Sickle cell disease is a group of </a:t>
            </a:r>
            <a:r>
              <a:rPr lang="en-US" sz="3600" dirty="0" err="1"/>
              <a:t>haemoglobin</a:t>
            </a:r>
            <a:r>
              <a:rPr lang="en-US" sz="3600" dirty="0"/>
              <a:t> disorders resulting from the inheritance of the sickle β -globin gene. </a:t>
            </a:r>
            <a:endParaRPr lang="ar-IQ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545" y="2826322"/>
            <a:ext cx="9113308" cy="28529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7854" y="6122629"/>
            <a:ext cx="11554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wiss721BT-Roman"/>
              </a:rPr>
              <a:t>A, adenine; C, cytosine; G, guanine; </a:t>
            </a:r>
            <a:r>
              <a:rPr lang="en-US" dirty="0" err="1">
                <a:latin typeface="Swiss721BT-Roman"/>
              </a:rPr>
              <a:t>glu</a:t>
            </a:r>
            <a:r>
              <a:rPr lang="en-US" dirty="0">
                <a:latin typeface="Swiss721BT-Roman"/>
              </a:rPr>
              <a:t>,</a:t>
            </a:r>
            <a:r>
              <a:rPr lang="it-IT" dirty="0">
                <a:latin typeface="Swiss721BT-Roman"/>
              </a:rPr>
              <a:t>glutamic acid; pro, proline; T, thymine; val, valine.</a:t>
            </a:r>
            <a:endParaRPr lang="ar-IQ" dirty="0"/>
          </a:p>
        </p:txBody>
      </p:sp>
      <p:sp>
        <p:nvSpPr>
          <p:cNvPr id="7" name="Horizontal Scroll 6"/>
          <p:cNvSpPr/>
          <p:nvPr/>
        </p:nvSpPr>
        <p:spPr>
          <a:xfrm>
            <a:off x="568037" y="237726"/>
            <a:ext cx="3462316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7528" y="463695"/>
            <a:ext cx="27914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92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7" y="1246910"/>
            <a:ext cx="10460182" cy="5500254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415637" y="0"/>
            <a:ext cx="10377054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545" y="183315"/>
            <a:ext cx="8728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sickle  cell disease: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208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6492" y="1566465"/>
            <a:ext cx="11535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334DCD"/>
                </a:solidFill>
                <a:latin typeface="+mj-lt"/>
              </a:rPr>
              <a:t>1- Vaso-occlusive crises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138543" y="-78215"/>
            <a:ext cx="11361367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035" y="106190"/>
            <a:ext cx="1110601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features of homozygous sickle cell anemia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36" y="2396836"/>
            <a:ext cx="3380509" cy="4017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963" y="2396835"/>
            <a:ext cx="3366159" cy="4017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9709" y="2396835"/>
            <a:ext cx="3264342" cy="40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35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489" y="315245"/>
            <a:ext cx="11648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4DCD"/>
                </a:solidFill>
              </a:rPr>
              <a:t>2- Visceral sequestration crises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9489" y="1453918"/>
            <a:ext cx="11521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4DCD"/>
                </a:solidFill>
              </a:rPr>
              <a:t>3- Aplastic crises.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9489" y="2739999"/>
            <a:ext cx="11521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4DCD"/>
                </a:solidFill>
              </a:rPr>
              <a:t>4- </a:t>
            </a:r>
            <a:r>
              <a:rPr lang="en-US" sz="3200" dirty="0" err="1">
                <a:solidFill>
                  <a:srgbClr val="334DCD"/>
                </a:solidFill>
              </a:rPr>
              <a:t>Haemolytic</a:t>
            </a:r>
            <a:r>
              <a:rPr lang="en-US" sz="3200" dirty="0">
                <a:solidFill>
                  <a:srgbClr val="334DCD"/>
                </a:solidFill>
              </a:rPr>
              <a:t> crises</a:t>
            </a:r>
          </a:p>
        </p:txBody>
      </p:sp>
    </p:spTree>
    <p:extLst>
      <p:ext uri="{BB962C8B-B14F-4D97-AF65-F5344CB8AC3E}">
        <p14:creationId xmlns:p14="http://schemas.microsoft.com/office/powerpoint/2010/main" val="2856373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212" y="1177558"/>
            <a:ext cx="8502518" cy="5265445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37938" y="41486"/>
            <a:ext cx="12154061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944" y="169384"/>
            <a:ext cx="1190105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findings in homozygous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sickle  cell anemia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2455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2E0CC02-FA08-4A89-BDFC-4B6793413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506437"/>
            <a:ext cx="75684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59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164" y="1849610"/>
            <a:ext cx="11055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>
                <a:solidFill>
                  <a:srgbClr val="000000"/>
                </a:solidFill>
              </a:rPr>
              <a:t>This is a benign condition with no </a:t>
            </a:r>
            <a:r>
              <a:rPr lang="en-US" sz="3200" dirty="0" err="1">
                <a:solidFill>
                  <a:srgbClr val="000000"/>
                </a:solidFill>
              </a:rPr>
              <a:t>anaemia</a:t>
            </a:r>
            <a:r>
              <a:rPr lang="en-US" sz="3200" dirty="0">
                <a:solidFill>
                  <a:srgbClr val="000000"/>
                </a:solidFill>
              </a:rPr>
              <a:t> and normal appearance of red cells in a blood film.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</a:rPr>
              <a:t>Haematuria</a:t>
            </a:r>
            <a:r>
              <a:rPr lang="en-US" sz="3200" dirty="0">
                <a:solidFill>
                  <a:srgbClr val="000000"/>
                </a:solidFill>
              </a:rPr>
              <a:t> is the most common symptom.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</a:rPr>
              <a:t>Hb</a:t>
            </a:r>
            <a:r>
              <a:rPr lang="en-US" sz="3200" dirty="0">
                <a:solidFill>
                  <a:srgbClr val="000000"/>
                </a:solidFill>
              </a:rPr>
              <a:t> S varies from 25 to 45% of the total </a:t>
            </a:r>
            <a:r>
              <a:rPr lang="en-US" sz="3200" dirty="0" err="1">
                <a:solidFill>
                  <a:srgbClr val="000000"/>
                </a:solidFill>
              </a:rPr>
              <a:t>haemoglobin</a:t>
            </a:r>
            <a:r>
              <a:rPr lang="en-US" sz="32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solidFill>
                  <a:srgbClr val="000000"/>
                </a:solidFill>
              </a:rPr>
              <a:t>Care must be taken with </a:t>
            </a:r>
            <a:r>
              <a:rPr lang="en-US" sz="3200" dirty="0" err="1">
                <a:solidFill>
                  <a:srgbClr val="000000"/>
                </a:solidFill>
              </a:rPr>
              <a:t>anaesthesia</a:t>
            </a:r>
            <a:r>
              <a:rPr lang="en-US" sz="3200" dirty="0">
                <a:solidFill>
                  <a:srgbClr val="000000"/>
                </a:solidFill>
              </a:rPr>
              <a:t>, pregnancy and at high altitudes.</a:t>
            </a:r>
            <a:endParaRPr lang="ar-IQ" sz="3200" dirty="0"/>
          </a:p>
        </p:txBody>
      </p:sp>
      <p:sp>
        <p:nvSpPr>
          <p:cNvPr id="3" name="Horizontal Scroll 2"/>
          <p:cNvSpPr/>
          <p:nvPr/>
        </p:nvSpPr>
        <p:spPr>
          <a:xfrm>
            <a:off x="348492" y="307595"/>
            <a:ext cx="5791202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163" y="490910"/>
            <a:ext cx="502920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Sickle cell trait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98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68037" y="368797"/>
            <a:ext cx="3462316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528" y="594766"/>
            <a:ext cx="27914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391" y="1947523"/>
            <a:ext cx="11324918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en-US" sz="3200" dirty="0"/>
              <a:t>1- Definition of normocytic anemia with its underlying cause.</a:t>
            </a:r>
          </a:p>
          <a:p>
            <a:pPr algn="justLow"/>
            <a:r>
              <a:rPr lang="en-US" sz="3200" dirty="0"/>
              <a:t>2- Definition of </a:t>
            </a:r>
            <a:r>
              <a:rPr lang="en-US" sz="3200" dirty="0" err="1"/>
              <a:t>haemolytic</a:t>
            </a:r>
            <a:r>
              <a:rPr lang="en-US" sz="3200" dirty="0"/>
              <a:t> anemia, causes, mechanism of cell destruction</a:t>
            </a:r>
          </a:p>
          <a:p>
            <a:pPr algn="justLow"/>
            <a:r>
              <a:rPr lang="en-US" sz="3200" dirty="0"/>
              <a:t>3- </a:t>
            </a:r>
            <a:r>
              <a:rPr lang="en-US" sz="3200" dirty="0" err="1"/>
              <a:t>haemolytic</a:t>
            </a:r>
            <a:r>
              <a:rPr lang="en-US" sz="3200" dirty="0"/>
              <a:t> anemia due to hereditary cause </a:t>
            </a:r>
            <a:r>
              <a:rPr lang="en-US" sz="3200" dirty="0" err="1"/>
              <a:t>haemoglobin</a:t>
            </a:r>
            <a:r>
              <a:rPr lang="en-US" sz="3200" dirty="0"/>
              <a:t> abnormalities.</a:t>
            </a:r>
          </a:p>
          <a:p>
            <a:pPr algn="justLow"/>
            <a:r>
              <a:rPr lang="en-US" sz="3200" dirty="0"/>
              <a:t>4- </a:t>
            </a:r>
            <a:r>
              <a:rPr lang="en-US" sz="3200" dirty="0" err="1"/>
              <a:t>haemolytic</a:t>
            </a:r>
            <a:r>
              <a:rPr lang="en-US" sz="3200" dirty="0"/>
              <a:t> anemia due to hereditary red cell membrane abnormalities.</a:t>
            </a:r>
          </a:p>
          <a:p>
            <a:pPr algn="justLow"/>
            <a:r>
              <a:rPr lang="en-US" sz="3200" dirty="0"/>
              <a:t>5- </a:t>
            </a:r>
            <a:r>
              <a:rPr lang="en-US" sz="3200" dirty="0" err="1"/>
              <a:t>haemolytic</a:t>
            </a:r>
            <a:r>
              <a:rPr lang="en-US" sz="3200" dirty="0"/>
              <a:t> anemia due to defective red </a:t>
            </a:r>
            <a:r>
              <a:rPr lang="en-US" sz="3200"/>
              <a:t>cell metabolism</a:t>
            </a:r>
            <a:endParaRPr lang="en-US" sz="3200" dirty="0"/>
          </a:p>
          <a:p>
            <a:pPr algn="justLow"/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450403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19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68037" y="237726"/>
            <a:ext cx="3462316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528" y="463695"/>
            <a:ext cx="27914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7" y="1754316"/>
            <a:ext cx="11305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GaramondPro-Regular"/>
              </a:rPr>
              <a:t>These are a heterogeneous group of genetic disorders that result from a reduced rate of synthesis of </a:t>
            </a:r>
            <a:r>
              <a:rPr lang="el-GR" sz="3200" b="1" dirty="0">
                <a:latin typeface="SymbolNew-Medium"/>
              </a:rPr>
              <a:t>α </a:t>
            </a:r>
            <a:r>
              <a:rPr lang="en-US" sz="3200" b="1" dirty="0">
                <a:latin typeface="AGaramondPro-Regular"/>
              </a:rPr>
              <a:t>or </a:t>
            </a:r>
            <a:r>
              <a:rPr lang="el-GR" sz="3200" b="1" dirty="0">
                <a:latin typeface="SymbolNew-Medium"/>
              </a:rPr>
              <a:t>β </a:t>
            </a:r>
            <a:r>
              <a:rPr lang="en-US" sz="3200" b="1" dirty="0">
                <a:latin typeface="AGaramondPro-Regular"/>
              </a:rPr>
              <a:t>chains.</a:t>
            </a: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1720288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3" y="1378634"/>
            <a:ext cx="11254154" cy="5329858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568037" y="237726"/>
            <a:ext cx="4294908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7527" y="463695"/>
            <a:ext cx="346276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953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52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2369" y="1306518"/>
            <a:ext cx="509250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/>
              <a:t>These are usually caused by gene deletions.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As there are normally four copies of the α - globin gene, the clinical severity can be classified according to the number of genes that are missing or inactive: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748" y="506437"/>
            <a:ext cx="5345723" cy="550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28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474" y="611211"/>
            <a:ext cx="5022165" cy="52361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529" y="61121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3200" dirty="0"/>
              <a:t>Loss of all four genes completely - suppresses α - chain synthesis is incompatible with life and leads to death </a:t>
            </a:r>
            <a:r>
              <a:rPr lang="en-US" sz="3200" i="1" dirty="0"/>
              <a:t>in utero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hydrops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fetalis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7487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326" y="543705"/>
            <a:ext cx="4864616" cy="29169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326" y="3623394"/>
            <a:ext cx="4864616" cy="24819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2618" y="801849"/>
            <a:ext cx="55833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3200" dirty="0"/>
              <a:t>2. Three α gene deletions leads to a moderately severe (</a:t>
            </a:r>
            <a:r>
              <a:rPr lang="en-US" sz="3200" dirty="0" err="1"/>
              <a:t>haemoglobin</a:t>
            </a:r>
            <a:r>
              <a:rPr lang="en-US" sz="3200" dirty="0"/>
              <a:t> 7 – 11 g/</a:t>
            </a:r>
            <a:r>
              <a:rPr lang="en-US" sz="3200" dirty="0" err="1"/>
              <a:t>dL</a:t>
            </a:r>
            <a:r>
              <a:rPr lang="en-US" sz="3200" dirty="0"/>
              <a:t>) microcytic, hypochromic </a:t>
            </a:r>
            <a:r>
              <a:rPr lang="en-US" sz="3200" dirty="0" err="1"/>
              <a:t>anaemia</a:t>
            </a:r>
            <a:r>
              <a:rPr lang="en-US" sz="3200" dirty="0"/>
              <a:t> with splenomegaly.</a:t>
            </a:r>
          </a:p>
          <a:p>
            <a:pPr algn="justLow"/>
            <a:r>
              <a:rPr lang="en-US" sz="3200" dirty="0"/>
              <a:t> This is known as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 disease.</a:t>
            </a:r>
          </a:p>
        </p:txBody>
      </p:sp>
    </p:spTree>
    <p:extLst>
      <p:ext uri="{BB962C8B-B14F-4D97-AF65-F5344CB8AC3E}">
        <p14:creationId xmlns:p14="http://schemas.microsoft.com/office/powerpoint/2010/main" val="471114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437" y="809621"/>
            <a:ext cx="109305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3. The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 -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thalassaemia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traits :</a:t>
            </a:r>
          </a:p>
          <a:p>
            <a:r>
              <a:rPr lang="en-US" sz="3200" dirty="0"/>
              <a:t>- caused by loss of one or two genes and are usually not associated with </a:t>
            </a:r>
            <a:r>
              <a:rPr lang="en-US" sz="3200" dirty="0" err="1"/>
              <a:t>anaemia</a:t>
            </a:r>
            <a:r>
              <a:rPr lang="en-US" sz="3200" dirty="0"/>
              <a:t>, the mean corpuscular volume (MCV) and mean corpuscular </a:t>
            </a:r>
            <a:r>
              <a:rPr lang="en-US" sz="3200" dirty="0" err="1"/>
              <a:t>haemoglobin</a:t>
            </a:r>
            <a:r>
              <a:rPr lang="en-US" sz="3200" dirty="0"/>
              <a:t> (MCH) are low and the red cell count is over 5.5 × 10 </a:t>
            </a:r>
            <a:r>
              <a:rPr lang="en-US" sz="3200" b="0" i="0" u="none" strike="noStrike" baseline="0" dirty="0"/>
              <a:t>12 </a:t>
            </a:r>
            <a:r>
              <a:rPr lang="en-US" sz="3200" dirty="0"/>
              <a:t>/L. </a:t>
            </a:r>
            <a:r>
              <a:rPr lang="en-US" sz="3200" dirty="0" err="1"/>
              <a:t>Haemoglobin</a:t>
            </a:r>
            <a:r>
              <a:rPr lang="en-US" sz="3200" dirty="0"/>
              <a:t> electrophoresis is normal and DNA analysis is needed to be certain of the diagnosis.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391591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36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94731" y="67167"/>
            <a:ext cx="4160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u="sng" dirty="0">
                <a:solidFill>
                  <a:srgbClr val="334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New-BoldItalic"/>
              </a:rPr>
              <a:t>β </a:t>
            </a:r>
            <a:r>
              <a:rPr lang="el-GR" sz="2800" b="1" u="sng" dirty="0">
                <a:solidFill>
                  <a:srgbClr val="334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721BT-BoldItalic"/>
              </a:rPr>
              <a:t>- </a:t>
            </a:r>
            <a:r>
              <a:rPr lang="en-US" sz="2800" b="1" u="sng" dirty="0" err="1">
                <a:solidFill>
                  <a:srgbClr val="334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721BT-BoldItalic"/>
              </a:rPr>
              <a:t>Thalassaemia</a:t>
            </a:r>
            <a:r>
              <a:rPr lang="en-US" sz="2800" b="1" u="sng" dirty="0">
                <a:solidFill>
                  <a:srgbClr val="334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721BT-BoldItalic"/>
              </a:rPr>
              <a:t> major</a:t>
            </a:r>
            <a:endParaRPr lang="ar-IQ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9" y="1125014"/>
            <a:ext cx="10317585" cy="492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9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2391" y="1947523"/>
            <a:ext cx="5880083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en-US" sz="3200" dirty="0"/>
              <a:t>Normochromic normocytic anemia is a form of anemia in which the average size and hemoglobin content of the red blood cells are within normal limits. </a:t>
            </a:r>
            <a:endParaRPr lang="ar-IQ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356" y="1310906"/>
            <a:ext cx="4670474" cy="5078436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568037" y="368797"/>
            <a:ext cx="3462316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7528" y="594766"/>
            <a:ext cx="27914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0482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568036" y="182308"/>
            <a:ext cx="10030691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7527" y="380565"/>
            <a:ext cx="937181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features of beta thalassemia major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996" y="1676679"/>
            <a:ext cx="3662618" cy="4939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294" y="1676679"/>
            <a:ext cx="3823293" cy="49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36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380" y="2099416"/>
            <a:ext cx="56449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1- There is a severe hypochromic microcytic </a:t>
            </a:r>
            <a:r>
              <a:rPr lang="en-US" sz="3200" dirty="0" err="1"/>
              <a:t>anaemia</a:t>
            </a:r>
            <a:r>
              <a:rPr lang="en-US" sz="3200" dirty="0"/>
              <a:t>, raised reticulocyte percentage with </a:t>
            </a:r>
            <a:r>
              <a:rPr lang="en-US" sz="3200" dirty="0" err="1"/>
              <a:t>normoblasts</a:t>
            </a:r>
            <a:r>
              <a:rPr lang="en-US" sz="3200" dirty="0"/>
              <a:t>, target cells and basophilic stippling in the blood film </a:t>
            </a:r>
            <a:endParaRPr lang="ar-IQ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476" y="1632885"/>
            <a:ext cx="5725550" cy="447249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49379" y="126890"/>
            <a:ext cx="10986651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305" y="325147"/>
            <a:ext cx="1091738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diagnosis of beta thalassemia major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2641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536" y="160069"/>
            <a:ext cx="118590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2-  </a:t>
            </a:r>
            <a:r>
              <a:rPr lang="en-US" sz="3200" dirty="0"/>
              <a:t>High performance liquid chromatography (HPLC)  reveals absence or almost complete absence of </a:t>
            </a:r>
            <a:r>
              <a:rPr lang="en-US" sz="3200" dirty="0" err="1"/>
              <a:t>Hb</a:t>
            </a:r>
            <a:r>
              <a:rPr lang="en-US" sz="3200" dirty="0"/>
              <a:t> A, with almost all the circulating </a:t>
            </a:r>
            <a:r>
              <a:rPr lang="en-US" sz="3200" dirty="0" err="1"/>
              <a:t>haemoglobin</a:t>
            </a:r>
            <a:r>
              <a:rPr lang="en-US" sz="3200" dirty="0"/>
              <a:t> being </a:t>
            </a:r>
            <a:r>
              <a:rPr lang="en-US" sz="3200" dirty="0" err="1"/>
              <a:t>Hb</a:t>
            </a:r>
            <a:r>
              <a:rPr lang="en-US" sz="3200" dirty="0"/>
              <a:t> F. The </a:t>
            </a:r>
            <a:r>
              <a:rPr lang="en-US" sz="3200" dirty="0" err="1"/>
              <a:t>Hb</a:t>
            </a:r>
            <a:r>
              <a:rPr lang="en-US" sz="3200" dirty="0"/>
              <a:t> A 2 percentage is normal, low or slightly raised.</a:t>
            </a:r>
            <a:endParaRPr lang="ar-IQ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DB64EE-3972-445D-A38D-CC292EC12A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6"/>
          <a:stretch/>
        </p:blipFill>
        <p:spPr>
          <a:xfrm>
            <a:off x="2315497" y="2222172"/>
            <a:ext cx="6716944" cy="43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12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4295" y="385824"/>
            <a:ext cx="5314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u="sng" dirty="0">
                <a:solidFill>
                  <a:srgbClr val="334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New-BoldItalic"/>
              </a:rPr>
              <a:t>β </a:t>
            </a:r>
            <a:r>
              <a:rPr lang="el-GR" sz="3600" b="1" u="sng" dirty="0">
                <a:solidFill>
                  <a:srgbClr val="334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721BT-BoldItalic"/>
              </a:rPr>
              <a:t>- </a:t>
            </a:r>
            <a:r>
              <a:rPr lang="en-US" sz="3600" b="1" u="sng" dirty="0" err="1">
                <a:solidFill>
                  <a:srgbClr val="334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721BT-BoldItalic"/>
              </a:rPr>
              <a:t>Thalassaemia</a:t>
            </a:r>
            <a:r>
              <a:rPr lang="en-US" sz="3600" b="1" u="sng" dirty="0">
                <a:solidFill>
                  <a:srgbClr val="334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721BT-BoldItalic"/>
              </a:rPr>
              <a:t> minor</a:t>
            </a:r>
            <a:endParaRPr lang="ar-IQ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730" y="1432362"/>
            <a:ext cx="11198905" cy="3029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buSzPts val="1000"/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Hypochromic microcytic blood picture (MCV and MCH very low) but high red cell count (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SymbolNew-Medium"/>
              </a:rPr>
              <a:t>&gt;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 5.5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SymbolNew-Medium"/>
              </a:rPr>
              <a:t>×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10 12 /L) and mild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anaemia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 (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haemoglobin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 10 – 12 g/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dL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).</a:t>
            </a:r>
          </a:p>
          <a:p>
            <a:pPr lvl="0">
              <a:lnSpc>
                <a:spcPct val="107000"/>
              </a:lnSpc>
              <a:buSzPts val="1000"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SzPts val="1000"/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A raised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Hb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 A 2 (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SymbolNew-Medium"/>
              </a:rPr>
              <a:t>&gt;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3.5%) confirms the diagnosis.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95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2489" y="174809"/>
            <a:ext cx="5000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800" b="1" u="sng" dirty="0">
                <a:solidFill>
                  <a:srgbClr val="334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New-BoldItalic"/>
              </a:rPr>
              <a:t>β </a:t>
            </a:r>
            <a:r>
              <a:rPr lang="el-GR" sz="2800" b="1" u="sng" dirty="0">
                <a:solidFill>
                  <a:srgbClr val="334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721BT-BoldItalic"/>
              </a:rPr>
              <a:t>- </a:t>
            </a:r>
            <a:r>
              <a:rPr lang="en-US" sz="2800" b="1" u="sng" dirty="0" err="1">
                <a:solidFill>
                  <a:srgbClr val="334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721BT-BoldItalic"/>
              </a:rPr>
              <a:t>Thalassaemia</a:t>
            </a:r>
            <a:r>
              <a:rPr lang="en-US" sz="2800" b="1" u="sng" dirty="0">
                <a:solidFill>
                  <a:srgbClr val="334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721BT-BoldItalic"/>
              </a:rPr>
              <a:t> intermedia</a:t>
            </a:r>
            <a:endParaRPr lang="ar-IQ" sz="28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236" y="1061414"/>
            <a:ext cx="6567055" cy="560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31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1710" y="2518664"/>
            <a:ext cx="90732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Hereditary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haemololytic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anemia due to membrane defects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195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30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68037" y="230252"/>
            <a:ext cx="3462316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3" name="TextBox 2"/>
          <p:cNvSpPr txBox="1"/>
          <p:nvPr/>
        </p:nvSpPr>
        <p:spPr>
          <a:xfrm>
            <a:off x="997528" y="428509"/>
            <a:ext cx="27914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037" y="2064327"/>
            <a:ext cx="1041861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/>
              <a:t>It is a heterogeneous disorder  due to red cell membrane structural abnormalities  result in spherical shaped poorly formed red cells.</a:t>
            </a: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1837227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68036" y="230252"/>
            <a:ext cx="4835237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3" name="TextBox 2"/>
          <p:cNvSpPr txBox="1"/>
          <p:nvPr/>
        </p:nvSpPr>
        <p:spPr>
          <a:xfrm>
            <a:off x="997527" y="428509"/>
            <a:ext cx="389840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91" y="1564582"/>
            <a:ext cx="9947564" cy="504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34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568036" y="230252"/>
            <a:ext cx="5569528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" name="TextBox 3"/>
          <p:cNvSpPr txBox="1"/>
          <p:nvPr/>
        </p:nvSpPr>
        <p:spPr>
          <a:xfrm>
            <a:off x="997526" y="428509"/>
            <a:ext cx="449043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Features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126" y="1787162"/>
            <a:ext cx="8049491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The inheritance is autosomal dominant.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GaramondPro-Regular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The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anaemia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 can present at any age.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GaramondPro-Regular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Jaundice is typically fluctuating.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GaramondPro-Regular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splenomegaly occurs in most patients.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GaramondPro-Regular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Pigment gallstones are frequent.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GaramondPro-Regular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Aplastic crises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Garamond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1101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3274" y="412767"/>
            <a:ext cx="83666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Hemolytic Anemia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2" b="18000"/>
          <a:stretch/>
        </p:blipFill>
        <p:spPr>
          <a:xfrm>
            <a:off x="2659327" y="2138219"/>
            <a:ext cx="6512382" cy="416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740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68036" y="230252"/>
            <a:ext cx="7938655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3" name="TextBox 2"/>
          <p:cNvSpPr txBox="1"/>
          <p:nvPr/>
        </p:nvSpPr>
        <p:spPr>
          <a:xfrm>
            <a:off x="997527" y="428509"/>
            <a:ext cx="640054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Haematological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findings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927" y="1717964"/>
            <a:ext cx="6095999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49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1710" y="2144589"/>
            <a:ext cx="907323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Hereditary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haemololytic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anemia due to defective red cell metabolism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9177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1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28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309" y="1704109"/>
            <a:ext cx="5264727" cy="48768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471047" y="174834"/>
            <a:ext cx="4372847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TextBox 5"/>
          <p:cNvSpPr txBox="1"/>
          <p:nvPr/>
        </p:nvSpPr>
        <p:spPr>
          <a:xfrm>
            <a:off x="955958" y="373091"/>
            <a:ext cx="415636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G6PD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13465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98761" y="91704"/>
            <a:ext cx="8243457" cy="1778658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3" name="TextBox 2"/>
          <p:cNvSpPr txBox="1"/>
          <p:nvPr/>
        </p:nvSpPr>
        <p:spPr>
          <a:xfrm>
            <a:off x="983672" y="289962"/>
            <a:ext cx="897774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haemolytic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anemia in G6PD deficiency:</a:t>
            </a:r>
            <a:endParaRPr lang="ar-IQ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2082475"/>
            <a:ext cx="10058400" cy="459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073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7084" y="230252"/>
            <a:ext cx="9795166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3" name="TextBox 2"/>
          <p:cNvSpPr txBox="1"/>
          <p:nvPr/>
        </p:nvSpPr>
        <p:spPr>
          <a:xfrm>
            <a:off x="761995" y="428509"/>
            <a:ext cx="931025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features of G6PD deficiency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391" y="1803461"/>
            <a:ext cx="10090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1- Acute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haemolytic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anaemia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 in response to oxidant stress</a:t>
            </a:r>
            <a:endParaRPr lang="ar-IQ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689" y="2549236"/>
            <a:ext cx="4032602" cy="417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446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73" y="831273"/>
            <a:ext cx="7689273" cy="41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975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563" y="1059535"/>
            <a:ext cx="10917382" cy="111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2- Neonatal jaundice.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3- Congenital non -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spherocytic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haemolytic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anaemia</a:t>
            </a: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586713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7084" y="230252"/>
            <a:ext cx="8629080" cy="1136072"/>
          </a:xfrm>
          <a:prstGeom prst="horizontalScroll">
            <a:avLst/>
          </a:prstGeom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3" name="TextBox 2"/>
          <p:cNvSpPr txBox="1"/>
          <p:nvPr/>
        </p:nvSpPr>
        <p:spPr>
          <a:xfrm>
            <a:off x="761996" y="428509"/>
            <a:ext cx="820189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 of G6PD deficiency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835" y="1759851"/>
            <a:ext cx="6885709" cy="430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284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5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037" y="1786257"/>
            <a:ext cx="115131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latin typeface="AGaramondPro-Regular"/>
              </a:rPr>
              <a:t>Haemolytic</a:t>
            </a:r>
            <a:r>
              <a:rPr lang="en-US" sz="2800" b="1" dirty="0">
                <a:latin typeface="AGaramondPro-Regular"/>
              </a:rPr>
              <a:t> </a:t>
            </a:r>
            <a:r>
              <a:rPr lang="en-US" sz="2800" b="1" dirty="0" err="1">
                <a:latin typeface="AGaramondPro-Regular"/>
              </a:rPr>
              <a:t>anaemias</a:t>
            </a:r>
            <a:r>
              <a:rPr lang="en-US" sz="2800" b="1" dirty="0">
                <a:latin typeface="AGaramondPro-Regular"/>
              </a:rPr>
              <a:t> are defined as those </a:t>
            </a:r>
            <a:r>
              <a:rPr lang="en-US" sz="2800" b="1" dirty="0" err="1">
                <a:latin typeface="AGaramondPro-Regular"/>
              </a:rPr>
              <a:t>anaemias</a:t>
            </a:r>
            <a:r>
              <a:rPr lang="en-US" sz="2800" b="1" dirty="0">
                <a:latin typeface="AGaramondPro-Regular"/>
              </a:rPr>
              <a:t> that result from an increase in the rate of red cell destruction.</a:t>
            </a:r>
          </a:p>
          <a:p>
            <a:endParaRPr lang="ar-IQ" sz="2800" b="1" dirty="0"/>
          </a:p>
        </p:txBody>
      </p:sp>
      <p:sp>
        <p:nvSpPr>
          <p:cNvPr id="3" name="Horizontal Scroll 2"/>
          <p:cNvSpPr/>
          <p:nvPr/>
        </p:nvSpPr>
        <p:spPr>
          <a:xfrm>
            <a:off x="568037" y="285670"/>
            <a:ext cx="3462316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8" y="511639"/>
            <a:ext cx="27914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050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99" y="1994077"/>
            <a:ext cx="11296357" cy="4743492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478299" y="0"/>
            <a:ext cx="9178319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3449" y="125828"/>
            <a:ext cx="815742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haemolytic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anemia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3449" y="1303464"/>
            <a:ext cx="80188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 underlying cause (Pathogenesis):</a:t>
            </a:r>
            <a:endParaRPr lang="ar-IQ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03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395" y="167391"/>
            <a:ext cx="107759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 site of RBC breakdown (Mechanism of </a:t>
            </a:r>
            <a:r>
              <a:rPr lang="en-US" sz="2800" b="1" dirty="0" err="1">
                <a:solidFill>
                  <a:srgbClr val="FF0000"/>
                </a:solidFill>
              </a:rPr>
              <a:t>haemolysis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  <a:endParaRPr lang="ar-IQ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06269"/>
            <a:ext cx="10307781" cy="57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7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4628" y="1702776"/>
            <a:ext cx="115073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/>
              <a:t>Pallor of the mucous membranes</a:t>
            </a:r>
          </a:p>
          <a:p>
            <a:pPr marL="285750" indent="-285750">
              <a:buFontTx/>
              <a:buChar char="-"/>
            </a:pPr>
            <a:r>
              <a:rPr lang="en-US" sz="3600" b="1" dirty="0" smtClean="0"/>
              <a:t>fluctuating jaundice</a:t>
            </a:r>
            <a:endParaRPr lang="en-US" sz="3600" b="1" dirty="0"/>
          </a:p>
          <a:p>
            <a:pPr marL="285750" indent="-285750">
              <a:buFontTx/>
              <a:buChar char="-"/>
            </a:pPr>
            <a:r>
              <a:rPr lang="en-US" sz="3600" b="1" dirty="0"/>
              <a:t>splenomegaly.</a:t>
            </a:r>
          </a:p>
          <a:p>
            <a:pPr marL="285750" indent="-285750">
              <a:buFontTx/>
              <a:buChar char="-"/>
            </a:pPr>
            <a:r>
              <a:rPr lang="en-US" sz="3600" b="1" dirty="0"/>
              <a:t>Dark color urine ?????.</a:t>
            </a:r>
          </a:p>
          <a:p>
            <a:pPr marL="285750" indent="-285750">
              <a:buFontTx/>
              <a:buChar char="-"/>
            </a:pPr>
            <a:r>
              <a:rPr lang="en-US" sz="3600" b="1" dirty="0"/>
              <a:t>Pigment (bilirubin) gallstones.</a:t>
            </a:r>
          </a:p>
          <a:p>
            <a:pPr marL="285750" indent="-285750">
              <a:buFontTx/>
              <a:buChar char="-"/>
            </a:pPr>
            <a:r>
              <a:rPr lang="en-US" sz="3600" b="1" dirty="0"/>
              <a:t>Ulcers around the ankle.</a:t>
            </a:r>
          </a:p>
          <a:p>
            <a:pPr marL="285750" indent="-285750">
              <a:buFontTx/>
              <a:buChar char="-"/>
            </a:pPr>
            <a:r>
              <a:rPr lang="en-US" sz="3600" b="1" dirty="0"/>
              <a:t>Aplastic crises.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478299" y="55419"/>
            <a:ext cx="9871046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3448" y="236666"/>
            <a:ext cx="919651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feature of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haemolytic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anemia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64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299" y="1824663"/>
            <a:ext cx="116339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endParaRPr lang="en-US" sz="4000" dirty="0">
              <a:solidFill>
                <a:srgbClr val="00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rgbClr val="000000"/>
                </a:solidFill>
              </a:rPr>
              <a:t>  </a:t>
            </a:r>
            <a:r>
              <a:rPr lang="en-US" sz="4000" dirty="0">
                <a:solidFill>
                  <a:srgbClr val="000000"/>
                </a:solidFill>
              </a:rPr>
              <a:t>Features of increased red cell breakdown: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rgbClr val="000000"/>
                </a:solidFill>
              </a:rPr>
              <a:t>  </a:t>
            </a:r>
            <a:r>
              <a:rPr lang="en-US" sz="4000" dirty="0">
                <a:solidFill>
                  <a:srgbClr val="000000"/>
                </a:solidFill>
              </a:rPr>
              <a:t>Features of increased red cell production: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  </a:t>
            </a:r>
            <a:r>
              <a:rPr lang="en-US" sz="4000" dirty="0"/>
              <a:t>Damaged red cells:</a:t>
            </a:r>
          </a:p>
          <a:p>
            <a:pPr marL="742950" indent="-742950">
              <a:buFont typeface="+mj-lt"/>
              <a:buAutoNum type="arabicPeriod"/>
            </a:pPr>
            <a:endParaRPr lang="ar-IQ" sz="4000" dirty="0"/>
          </a:p>
        </p:txBody>
      </p:sp>
      <p:sp>
        <p:nvSpPr>
          <p:cNvPr id="3" name="Horizontal Scroll 2"/>
          <p:cNvSpPr/>
          <p:nvPr/>
        </p:nvSpPr>
        <p:spPr>
          <a:xfrm>
            <a:off x="492154" y="318658"/>
            <a:ext cx="9871046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303" y="499905"/>
            <a:ext cx="919651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findings in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haemolytic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anemia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396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11102</TotalTime>
  <Words>923</Words>
  <Application>Microsoft Office PowerPoint</Application>
  <PresentationFormat>Custom</PresentationFormat>
  <Paragraphs>146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allaith</dc:creator>
  <cp:lastModifiedBy>allaith</cp:lastModifiedBy>
  <cp:revision>78</cp:revision>
  <cp:lastPrinted>2021-02-28T16:06:39Z</cp:lastPrinted>
  <dcterms:created xsi:type="dcterms:W3CDTF">2020-11-15T05:18:01Z</dcterms:created>
  <dcterms:modified xsi:type="dcterms:W3CDTF">2021-12-28T07:44:48Z</dcterms:modified>
</cp:coreProperties>
</file>